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embeddedFontLst>
    <p:embeddedFont>
      <p:font typeface="Lato" panose="020B0604020202020204" charset="0"/>
      <p:regular r:id="rId19"/>
      <p:bold r:id="rId20"/>
      <p:italic r:id="rId21"/>
      <p:boldItalic r:id="rId22"/>
    </p:embeddedFont>
    <p:embeddedFont>
      <p:font typeface="Raleway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58B70A2-047B-42C1-8546-65DE62C5ECBC}">
  <a:tblStyle styleId="{658B70A2-047B-42C1-8546-65DE62C5ECB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6" d="100"/>
          <a:sy n="116" d="100"/>
        </p:scale>
        <p:origin x="780" y="99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d8f418bf0_1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d8f418bf0_1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6d8f418bf0_1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6d8f418bf0_1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6d8f418bf0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6d8f418bf0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6d8f418bf0_1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6d8f418bf0_1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6d8f418bf0_1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6d8f418bf0_1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6d8f418bf0_1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6d8f418bf0_1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1d9c67055b_0_1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1d9c67055b_0_1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6d8f418bf0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6d8f418bf0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51622d556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51622d556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d9c67055b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d9c67055b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51d9112ad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51d9112ad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6d8f418bf0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6d8f418bf0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6d8f418bf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6d8f418bf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6d8f418bf0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6d8f418bf0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6d8f418bf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6d8f418bf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lt2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Google Shape;95;p11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97" name="Google Shape;97;p11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Google Shape;98;p1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">
  <p:cSld name="SECTION_TITLE_AND_DESCRIPTION_1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" name="Google Shape;100;p12" descr="Side view of hands writing in a notebook at a cafe"/>
          <p:cNvPicPr preferRelativeResize="0"/>
          <p:nvPr/>
        </p:nvPicPr>
        <p:blipFill rotWithShape="1">
          <a:blip r:embed="rId2">
            <a:alphaModFix/>
          </a:blip>
          <a:srcRect l="9050" t="12064" r="54351" b="26446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2"/>
          <p:cNvSpPr txBox="1">
            <a:spLocks noGrp="1"/>
          </p:cNvSpPr>
          <p:nvPr>
            <p:ph type="sldNum" idx="12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 1 2">
  <p:cSld name="SECTION_TITLE_AND_DESCRIPTION_1_2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l="31883" t="8096" r="25713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5" name="Google Shape;115;p13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body" idx="2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>
            <a:spLocks noGrp="1"/>
          </p:cNvSpPr>
          <p:nvPr>
            <p:ph type="body" idx="1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21" name="Google Shape;121;p1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5"/>
          <p:cNvSpPr txBox="1">
            <a:spLocks noGrp="1"/>
          </p:cNvSpPr>
          <p:nvPr>
            <p:ph type="title" hasCustomPrompt="1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bg>
      <p:bgPr>
        <a:solidFill>
          <a:schemeClr val="lt2"/>
        </a:solidFill>
        <a:effectLst/>
      </p:bgPr>
    </p:bg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name="adj" fmla="val 25000"/>
              </a:avLst>
            </a:prstGeom>
            <a:solidFill>
              <a:srgbClr val="CCCC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name="adj" fmla="val 96745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name="adj" fmla="val 98558"/>
              </a:avLst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name="adj" fmla="val 50000"/>
              </a:avLst>
            </a:prstGeom>
            <a:solidFill>
              <a:srgbClr val="B7B7B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name="adj" fmla="val 1882"/>
              </a:avLst>
            </a:prstGeom>
            <a:solidFill>
              <a:srgbClr val="66666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name="adj" fmla="val 1764"/>
              </a:avLst>
            </a:prstGeom>
            <a:solidFill>
              <a:srgbClr val="43434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34" name="Google Shape;34;p3" descr="Component Detail"/>
          <p:cNvPicPr preferRelativeResize="0"/>
          <p:nvPr/>
        </p:nvPicPr>
        <p:blipFill rotWithShape="1">
          <a:blip r:embed="rId2">
            <a:alphaModFix/>
          </a:blip>
          <a:srcRect b="25076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name="adj" fmla="val 4551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name="adj" fmla="val 50000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pic>
          <p:nvPicPr>
            <p:cNvPr id="41" name="Google Shape;41;p3" descr="Mobile View"/>
            <p:cNvPicPr preferRelativeResize="0"/>
            <p:nvPr/>
          </p:nvPicPr>
          <p:blipFill rotWithShape="1">
            <a:blip r:embed="rId3">
              <a:alphaModFix/>
            </a:blip>
            <a:srcRect t="4362" b="4371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4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4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4" name="Google Shape;54;p5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55" name="Google Shape;55;p5"/>
          <p:cNvSpPr txBox="1">
            <a:spLocks noGrp="1"/>
          </p:cNvSpPr>
          <p:nvPr>
            <p:ph type="body" idx="1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56" name="Google Shape;56;p5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62;p6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63" name="Google Shape;63;p6"/>
          <p:cNvSpPr txBox="1">
            <a:spLocks noGrp="1"/>
          </p:cNvSpPr>
          <p:nvPr>
            <p:ph type="body" idx="1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4" name="Google Shape;64;p6"/>
          <p:cNvSpPr txBox="1">
            <a:spLocks noGrp="1"/>
          </p:cNvSpPr>
          <p:nvPr>
            <p:ph type="body" idx="2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6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" name="Google Shape;71;p7"/>
          <p:cNvSpPr txBox="1">
            <a:spLocks noGrp="1"/>
          </p:cNvSpPr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72" name="Google Shape;72;p7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body" idx="1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83" name="Google Shape;83;p9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treamline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sz="2800" b="1"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Google Shape;135;p17" descr="Open Chromebook laptop computer"/>
          <p:cNvPicPr preferRelativeResize="0"/>
          <p:nvPr/>
        </p:nvPicPr>
        <p:blipFill rotWithShape="1">
          <a:blip r:embed="rId3">
            <a:alphaModFix/>
          </a:blip>
          <a:srcRect r="3344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7"/>
          <p:cNvSpPr txBox="1">
            <a:spLocks noGrp="1"/>
          </p:cNvSpPr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Emotion detection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subTitle" idx="1"/>
          </p:nvPr>
        </p:nvSpPr>
        <p:spPr>
          <a:xfrm>
            <a:off x="729600" y="2921750"/>
            <a:ext cx="3787800" cy="82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Clasificarea emoțiilor prin metode inteligente</a:t>
            </a:r>
            <a:endParaRPr/>
          </a:p>
        </p:txBody>
      </p:sp>
      <p:pic>
        <p:nvPicPr>
          <p:cNvPr id="138" name="Google Shape;138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87775" y="1642600"/>
            <a:ext cx="3457025" cy="198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Experimente si rezultate</a:t>
            </a:r>
            <a:endParaRPr sz="3000"/>
          </a:p>
        </p:txBody>
      </p:sp>
      <p:sp>
        <p:nvSpPr>
          <p:cNvPr id="250" name="Google Shape;250;p26"/>
          <p:cNvSpPr txBox="1">
            <a:spLocks noGrp="1"/>
          </p:cNvSpPr>
          <p:nvPr>
            <p:ph type="body" idx="1"/>
          </p:nvPr>
        </p:nvSpPr>
        <p:spPr>
          <a:xfrm>
            <a:off x="759575" y="1250100"/>
            <a:ext cx="3812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 1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Fer 2013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Arhitectura: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8 layere convolutionale, 4 dense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 function: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 cross entropy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Optimizer: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Acuratete: </a:t>
            </a:r>
            <a:r>
              <a:rPr lang="en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70%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Overfitting prevention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51" name="Google Shape;251;p26"/>
          <p:cNvSpPr txBox="1">
            <a:spLocks noGrp="1"/>
          </p:cNvSpPr>
          <p:nvPr>
            <p:ph type="body" idx="1"/>
          </p:nvPr>
        </p:nvSpPr>
        <p:spPr>
          <a:xfrm>
            <a:off x="4730050" y="1250100"/>
            <a:ext cx="3812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 2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Fer 2013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Arhitectura: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4 layere convolutionale, 5 dense, 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+ dropout scazut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 function: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 cross entropy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Optimizer: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Acuratete: </a:t>
            </a:r>
            <a:r>
              <a:rPr lang="en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71%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Overfitting prevention - mai strict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7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Experimente si rezultate</a:t>
            </a:r>
            <a:endParaRPr sz="3000"/>
          </a:p>
        </p:txBody>
      </p:sp>
      <p:sp>
        <p:nvSpPr>
          <p:cNvPr id="257" name="Google Shape;257;p27"/>
          <p:cNvSpPr txBox="1">
            <a:spLocks noGrp="1"/>
          </p:cNvSpPr>
          <p:nvPr>
            <p:ph type="body" idx="1"/>
          </p:nvPr>
        </p:nvSpPr>
        <p:spPr>
          <a:xfrm>
            <a:off x="759575" y="1250100"/>
            <a:ext cx="3812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 3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Fer 2013 + CAFE + CK+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Arhitectura: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4 layere convolutionale, 5 dense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 function: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 cross entropy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Optimizer: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Acuratete: </a:t>
            </a:r>
            <a:r>
              <a:rPr lang="en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78%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Date augmentate si distribuirea uniforma a claselor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58" name="Google Shape;258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4725" y="1489150"/>
            <a:ext cx="1276725" cy="1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848025" y="1489150"/>
            <a:ext cx="1276725" cy="1276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48025" y="2893650"/>
            <a:ext cx="1244700" cy="124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24725" y="2893650"/>
            <a:ext cx="1276725" cy="124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8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Experimente si rezultate</a:t>
            </a:r>
            <a:endParaRPr sz="3000"/>
          </a:p>
        </p:txBody>
      </p:sp>
      <p:sp>
        <p:nvSpPr>
          <p:cNvPr id="267" name="Google Shape;267;p28"/>
          <p:cNvSpPr txBox="1">
            <a:spLocks noGrp="1"/>
          </p:cNvSpPr>
          <p:nvPr>
            <p:ph type="body" idx="1"/>
          </p:nvPr>
        </p:nvSpPr>
        <p:spPr>
          <a:xfrm>
            <a:off x="759575" y="1250100"/>
            <a:ext cx="3812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Experiment 4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Fer 2013 + CAFE + CK+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Arhitectura: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4 layere convolutionale, 5 dense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Loss function: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Categorical cross entropy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Optimizer: </a:t>
            </a: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Adam</a:t>
            </a:r>
            <a:b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Acuratete: </a:t>
            </a:r>
            <a:r>
              <a:rPr lang="en" b="1">
                <a:solidFill>
                  <a:schemeClr val="accent3"/>
                </a:solidFill>
                <a:latin typeface="Raleway"/>
                <a:ea typeface="Raleway"/>
                <a:cs typeface="Raleway"/>
                <a:sym typeface="Raleway"/>
              </a:rPr>
              <a:t>81%</a:t>
            </a:r>
            <a:b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</a:b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Batch normalization si progressive resizing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68" name="Google Shape;2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4875" y="1489150"/>
            <a:ext cx="2459051" cy="2459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9"/>
          <p:cNvSpPr txBox="1">
            <a:spLocks noGrp="1"/>
          </p:cNvSpPr>
          <p:nvPr>
            <p:ph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0"/>
              <a:t>DEMO</a:t>
            </a:r>
            <a:endParaRPr sz="7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0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Concluzii si pasii urmatori</a:t>
            </a:r>
            <a:endParaRPr sz="3000"/>
          </a:p>
        </p:txBody>
      </p:sp>
      <p:sp>
        <p:nvSpPr>
          <p:cNvPr id="279" name="Google Shape;279;p30"/>
          <p:cNvSpPr txBox="1">
            <a:spLocks noGrp="1"/>
          </p:cNvSpPr>
          <p:nvPr>
            <p:ph type="body" idx="1"/>
          </p:nvPr>
        </p:nvSpPr>
        <p:spPr>
          <a:xfrm>
            <a:off x="759575" y="1724575"/>
            <a:ext cx="74706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Rezultatele teoretice nu coincid in tocmai cu realitatea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Augmentarea datelor ne-a crescut cu 7 procente. Mai multe date, mai bine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Rezultatele nu sunt cele mai bune; totusi, fata de punctul de start, se observa o evolutie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1"/>
          <p:cNvSpPr txBox="1">
            <a:spLocks noGrp="1"/>
          </p:cNvSpPr>
          <p:nvPr>
            <p:ph type="body" idx="1"/>
          </p:nvPr>
        </p:nvSpPr>
        <p:spPr>
          <a:xfrm>
            <a:off x="836700" y="1291500"/>
            <a:ext cx="74706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Probleme si posibile imbunatatiri: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Am avut la dispozitie resurse hard limitate. Folosirea unei placi video nVidia ar eficientiza paralelizarea in procesul de antrenare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O preprocesare mai avansata a imaginilor poate imbunatati acuratetea (e.g. PCA, AE, BoW)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Date disponibile cu copii nu sunt ofertante. Un set de date mai amplu va ajuta, evident, imbunatatirea rezultatelor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In realitate, copiii sunt agitati. Un set de date care cuprinde imagini din mai multe unghiuri  ar rezolva aceasta problema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Mai multe metode de augmentare pot fi folosite. Ne-am limitat la 6 din cauza limitarilor de hard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85" name="Google Shape;285;p31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Concluzii si pasii urmatori</a:t>
            </a:r>
            <a:endParaRPr sz="3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2"/>
          <p:cNvSpPr txBox="1">
            <a:spLocks noGrp="1"/>
          </p:cNvSpPr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Google Shape;143;p18"/>
          <p:cNvPicPr preferRelativeResize="0"/>
          <p:nvPr/>
        </p:nvPicPr>
        <p:blipFill rotWithShape="1">
          <a:blip r:embed="rId3">
            <a:alphaModFix/>
          </a:blip>
          <a:srcRect l="31123" t="3975" r="6050" b="57276"/>
          <a:stretch/>
        </p:blipFill>
        <p:spPr>
          <a:xfrm>
            <a:off x="2897850" y="1814925"/>
            <a:ext cx="1363200" cy="139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4" name="Google Shape;144;p18"/>
          <p:cNvSpPr txBox="1">
            <a:spLocks noGrp="1"/>
          </p:cNvSpPr>
          <p:nvPr>
            <p:ph type="ctrTitle" idx="4294967295"/>
          </p:nvPr>
        </p:nvSpPr>
        <p:spPr>
          <a:xfrm>
            <a:off x="2678100" y="270150"/>
            <a:ext cx="3787800" cy="144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Echipa</a:t>
            </a:r>
            <a:endParaRPr/>
          </a:p>
        </p:txBody>
      </p:sp>
      <p:pic>
        <p:nvPicPr>
          <p:cNvPr id="145" name="Google Shape;14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02550" y="1814925"/>
            <a:ext cx="1363200" cy="13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6" name="Google Shape;146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93150" y="1814925"/>
            <a:ext cx="1363200" cy="13932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47" name="Google Shape;147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8250" y="1814925"/>
            <a:ext cx="1363200" cy="13932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48" name="Google Shape;148;p18"/>
          <p:cNvSpPr txBox="1"/>
          <p:nvPr/>
        </p:nvSpPr>
        <p:spPr>
          <a:xfrm>
            <a:off x="976300" y="3306000"/>
            <a:ext cx="1415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Carmen Pintea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18"/>
          <p:cNvSpPr txBox="1"/>
          <p:nvPr/>
        </p:nvSpPr>
        <p:spPr>
          <a:xfrm>
            <a:off x="2871600" y="3306000"/>
            <a:ext cx="1415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Cosmin Pletosu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18"/>
          <p:cNvSpPr txBox="1"/>
          <p:nvPr/>
        </p:nvSpPr>
        <p:spPr>
          <a:xfrm>
            <a:off x="4420850" y="3306000"/>
            <a:ext cx="21078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Iustinian Ventaniuc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18"/>
          <p:cNvSpPr txBox="1"/>
          <p:nvPr/>
        </p:nvSpPr>
        <p:spPr>
          <a:xfrm>
            <a:off x="6752000" y="3306000"/>
            <a:ext cx="1415700" cy="37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George Darie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57" name="Google Shape;157;p19"/>
          <p:cNvSpPr txBox="1">
            <a:spLocks noGrp="1"/>
          </p:cNvSpPr>
          <p:nvPr>
            <p:ph type="subTitle" idx="4294967295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chemeClr val="bg1"/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Problem</a:t>
            </a:r>
            <a:r>
              <a:rPr lang="en" sz="1600" u="sng" dirty="0">
                <a:solidFill>
                  <a:schemeClr val="bg1"/>
                </a:solidFill>
              </a:rPr>
              <a:t>a</a:t>
            </a:r>
            <a:endParaRPr sz="1600" u="sng" dirty="0">
              <a:solidFill>
                <a:schemeClr val="bg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Solutia propusa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Experimente si rezultate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 dirty="0">
                <a:solidFill>
                  <a:srgbClr val="FFFFFF"/>
                </a:solidFill>
              </a:rPr>
              <a:t>Concluzii si pasii urmatori</a:t>
            </a:r>
            <a:endParaRPr sz="1600" u="sng" dirty="0"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0"/>
          <p:cNvSpPr txBox="1">
            <a:spLocks noGrp="1"/>
          </p:cNvSpPr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Problema</a:t>
            </a:r>
            <a:endParaRPr/>
          </a:p>
        </p:txBody>
      </p:sp>
      <p:sp>
        <p:nvSpPr>
          <p:cNvPr id="163" name="Google Shape;163;p20"/>
          <p:cNvSpPr txBox="1">
            <a:spLocks noGrp="1"/>
          </p:cNvSpPr>
          <p:nvPr>
            <p:ph type="body" idx="4294967295"/>
          </p:nvPr>
        </p:nvSpPr>
        <p:spPr>
          <a:xfrm>
            <a:off x="4504225" y="1322450"/>
            <a:ext cx="3561900" cy="355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Ce?</a:t>
            </a:r>
            <a:endParaRPr sz="1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aplicatie de analiza a emotiilor faciale a copiilor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 ce?</a:t>
            </a:r>
            <a:endParaRPr sz="16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</a:t>
            </a: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copii nu stiu sa ofere feedback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Cum?</a:t>
            </a:r>
            <a:endParaRPr sz="1500" b="1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  Machine Learning algorithm</a:t>
            </a:r>
            <a:endParaRPr sz="12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1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Problema stiintifica</a:t>
            </a:r>
            <a:endParaRPr sz="3000"/>
          </a:p>
        </p:txBody>
      </p:sp>
      <p:sp>
        <p:nvSpPr>
          <p:cNvPr id="169" name="Google Shape;169;p21"/>
          <p:cNvSpPr txBox="1">
            <a:spLocks noGrp="1"/>
          </p:cNvSpPr>
          <p:nvPr>
            <p:ph type="body" idx="1"/>
          </p:nvPr>
        </p:nvSpPr>
        <p:spPr>
          <a:xfrm>
            <a:off x="759575" y="1250099"/>
            <a:ext cx="7688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AutoNum type="alphaLcPeriod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Detectarea fetei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AutoNum type="alphaLcPeriod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Clasificarea emoțiilor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 ce trebuie sa folosim algoritmi inteligenti?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graphicFrame>
        <p:nvGraphicFramePr>
          <p:cNvPr id="170" name="Google Shape;170;p21"/>
          <p:cNvGraphicFramePr/>
          <p:nvPr/>
        </p:nvGraphicFramePr>
        <p:xfrm>
          <a:off x="1879688" y="2417475"/>
          <a:ext cx="5384625" cy="1676250"/>
        </p:xfrm>
        <a:graphic>
          <a:graphicData uri="http://schemas.openxmlformats.org/drawingml/2006/table">
            <a:tbl>
              <a:tblPr>
                <a:noFill/>
                <a:tableStyleId>{658B70A2-047B-42C1-8546-65DE62C5ECBC}</a:tableStyleId>
              </a:tblPr>
              <a:tblGrid>
                <a:gridCol w="1794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8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8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Metoda inteligenta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Metoda liniara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Self-learning</a:t>
                      </a:r>
                      <a:endParaRPr sz="10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chemeClr val="lt1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Variation of data handling</a:t>
                      </a:r>
                      <a:endParaRPr sz="1000">
                        <a:solidFill>
                          <a:schemeClr val="lt1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61C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Metricile trebuie definite</a:t>
                      </a:r>
                      <a:endParaRPr sz="1000">
                        <a:solidFill>
                          <a:srgbClr val="A61C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A61C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Set larg de date</a:t>
                      </a:r>
                      <a:endParaRPr sz="1000">
                        <a:solidFill>
                          <a:srgbClr val="A61C00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✔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>
                          <a:solidFill>
                            <a:srgbClr val="FFFFFF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x</a:t>
                      </a:r>
                      <a:endParaRPr sz="1000">
                        <a:solidFill>
                          <a:srgbClr val="FFFFFF"/>
                        </a:solidFill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2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Problema stiintifica</a:t>
            </a:r>
            <a:endParaRPr sz="3000"/>
          </a:p>
        </p:txBody>
      </p:sp>
      <p:sp>
        <p:nvSpPr>
          <p:cNvPr id="176" name="Google Shape;176;p22"/>
          <p:cNvSpPr txBox="1">
            <a:spLocks noGrp="1"/>
          </p:cNvSpPr>
          <p:nvPr>
            <p:ph type="body" idx="1"/>
          </p:nvPr>
        </p:nvSpPr>
        <p:spPr>
          <a:xfrm>
            <a:off x="759575" y="1250099"/>
            <a:ext cx="7688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De ce este problema o provocare?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putine seturi de date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copiii nu pot exprima emotii nenaturale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Solutii?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extinderea setului de date cu poze cu adulti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Raleway"/>
              <a:buChar char="-"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augmentare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77" name="Google Shape;17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9250" y="1801113"/>
            <a:ext cx="3100324" cy="154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3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Related work</a:t>
            </a:r>
            <a:endParaRPr sz="3000"/>
          </a:p>
        </p:txBody>
      </p:sp>
      <p:sp>
        <p:nvSpPr>
          <p:cNvPr id="183" name="Google Shape;183;p23"/>
          <p:cNvSpPr/>
          <p:nvPr/>
        </p:nvSpPr>
        <p:spPr>
          <a:xfrm>
            <a:off x="2471700" y="1157913"/>
            <a:ext cx="1988100" cy="1302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date: CK+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Algoritm: CNN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Rezultate: 90.66%</a:t>
            </a:r>
            <a:endParaRPr/>
          </a:p>
        </p:txBody>
      </p:sp>
      <p:sp>
        <p:nvSpPr>
          <p:cNvPr id="184" name="Google Shape;184;p23"/>
          <p:cNvSpPr/>
          <p:nvPr/>
        </p:nvSpPr>
        <p:spPr>
          <a:xfrm>
            <a:off x="4747725" y="1157913"/>
            <a:ext cx="1988100" cy="1302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date: JAFFE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Algoritm: DAE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Rezultate: 95.79%</a:t>
            </a:r>
            <a:endParaRPr/>
          </a:p>
        </p:txBody>
      </p:sp>
      <p:sp>
        <p:nvSpPr>
          <p:cNvPr id="185" name="Google Shape;185;p23"/>
          <p:cNvSpPr/>
          <p:nvPr/>
        </p:nvSpPr>
        <p:spPr>
          <a:xfrm>
            <a:off x="2471700" y="2682688"/>
            <a:ext cx="1988100" cy="1302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date: CK+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Algoritm: SVM + BoW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Rezultate: 84.65%</a:t>
            </a:r>
            <a:endParaRPr/>
          </a:p>
        </p:txBody>
      </p:sp>
      <p:sp>
        <p:nvSpPr>
          <p:cNvPr id="186" name="Google Shape;186;p23"/>
          <p:cNvSpPr/>
          <p:nvPr/>
        </p:nvSpPr>
        <p:spPr>
          <a:xfrm>
            <a:off x="4747725" y="2682688"/>
            <a:ext cx="1988100" cy="13029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Set de date: CK+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Algoritm: cGAN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Rezultate: 96.30%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4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Solutia propusa</a:t>
            </a:r>
            <a:endParaRPr sz="3000"/>
          </a:p>
        </p:txBody>
      </p:sp>
      <p:sp>
        <p:nvSpPr>
          <p:cNvPr id="192" name="Google Shape;192;p24"/>
          <p:cNvSpPr txBox="1">
            <a:spLocks noGrp="1"/>
          </p:cNvSpPr>
          <p:nvPr>
            <p:ph type="body" idx="1"/>
          </p:nvPr>
        </p:nvSpPr>
        <p:spPr>
          <a:xfrm>
            <a:off x="759575" y="1250099"/>
            <a:ext cx="7688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Pasul 1: detectarea feței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Haar Cascade algorithm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193" name="Google Shape;19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0275" y="2185500"/>
            <a:ext cx="1715300" cy="171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14175" y="2568225"/>
            <a:ext cx="949850" cy="949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2225" y="2185500"/>
            <a:ext cx="1715300" cy="1715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4"/>
          <p:cNvSpPr/>
          <p:nvPr/>
        </p:nvSpPr>
        <p:spPr>
          <a:xfrm>
            <a:off x="4478725" y="2610800"/>
            <a:ext cx="1182300" cy="94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4"/>
          <p:cNvSpPr/>
          <p:nvPr/>
        </p:nvSpPr>
        <p:spPr>
          <a:xfrm>
            <a:off x="4548275" y="2642700"/>
            <a:ext cx="1182300" cy="94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4"/>
          <p:cNvSpPr/>
          <p:nvPr/>
        </p:nvSpPr>
        <p:spPr>
          <a:xfrm>
            <a:off x="4619225" y="2702700"/>
            <a:ext cx="1040400" cy="829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9" name="Google Shape;199;p24"/>
          <p:cNvCxnSpPr>
            <a:stCxn id="193" idx="3"/>
            <a:endCxn id="195" idx="1"/>
          </p:cNvCxnSpPr>
          <p:nvPr/>
        </p:nvCxnSpPr>
        <p:spPr>
          <a:xfrm>
            <a:off x="3425575" y="3043150"/>
            <a:ext cx="78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0" name="Google Shape;200;p24"/>
          <p:cNvCxnSpPr>
            <a:stCxn id="195" idx="3"/>
            <a:endCxn id="194" idx="1"/>
          </p:cNvCxnSpPr>
          <p:nvPr/>
        </p:nvCxnSpPr>
        <p:spPr>
          <a:xfrm>
            <a:off x="5927525" y="3043150"/>
            <a:ext cx="786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759575" y="244450"/>
            <a:ext cx="7688400" cy="124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Solutia propusa</a:t>
            </a:r>
            <a:endParaRPr sz="3000"/>
          </a:p>
        </p:txBody>
      </p:sp>
      <p:sp>
        <p:nvSpPr>
          <p:cNvPr id="206" name="Google Shape;206;p25"/>
          <p:cNvSpPr txBox="1">
            <a:spLocks noGrp="1"/>
          </p:cNvSpPr>
          <p:nvPr>
            <p:ph type="body" idx="1"/>
          </p:nvPr>
        </p:nvSpPr>
        <p:spPr>
          <a:xfrm>
            <a:off x="759575" y="1250099"/>
            <a:ext cx="7688400" cy="256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Pasul 2: clasificarea emotiei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Convolutional Neural Network</a:t>
            </a: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07" name="Google Shape;20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6998" y="2225323"/>
            <a:ext cx="1482225" cy="146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6025" y="2221518"/>
            <a:ext cx="1482225" cy="1474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5050" y="2567925"/>
            <a:ext cx="776075" cy="781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5"/>
          <p:cNvSpPr/>
          <p:nvPr/>
        </p:nvSpPr>
        <p:spPr>
          <a:xfrm>
            <a:off x="5981000" y="217757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5"/>
          <p:cNvSpPr/>
          <p:nvPr/>
        </p:nvSpPr>
        <p:spPr>
          <a:xfrm>
            <a:off x="5981000" y="277427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5"/>
          <p:cNvSpPr/>
          <p:nvPr/>
        </p:nvSpPr>
        <p:spPr>
          <a:xfrm>
            <a:off x="5981000" y="337097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5"/>
          <p:cNvSpPr/>
          <p:nvPr/>
        </p:nvSpPr>
        <p:spPr>
          <a:xfrm>
            <a:off x="6622900" y="187922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"/>
          <p:cNvSpPr/>
          <p:nvPr/>
        </p:nvSpPr>
        <p:spPr>
          <a:xfrm>
            <a:off x="6622900" y="247592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5"/>
          <p:cNvSpPr/>
          <p:nvPr/>
        </p:nvSpPr>
        <p:spPr>
          <a:xfrm>
            <a:off x="6622900" y="307262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5"/>
          <p:cNvSpPr/>
          <p:nvPr/>
        </p:nvSpPr>
        <p:spPr>
          <a:xfrm>
            <a:off x="6622900" y="366932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5"/>
          <p:cNvSpPr/>
          <p:nvPr/>
        </p:nvSpPr>
        <p:spPr>
          <a:xfrm>
            <a:off x="7264800" y="2774275"/>
            <a:ext cx="369000" cy="3690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8" name="Google Shape;218;p25"/>
          <p:cNvCxnSpPr>
            <a:stCxn id="210" idx="6"/>
            <a:endCxn id="213" idx="2"/>
          </p:cNvCxnSpPr>
          <p:nvPr/>
        </p:nvCxnSpPr>
        <p:spPr>
          <a:xfrm rot="10800000" flipH="1">
            <a:off x="6350000" y="206357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19" name="Google Shape;219;p25"/>
          <p:cNvCxnSpPr>
            <a:stCxn id="210" idx="6"/>
            <a:endCxn id="214" idx="2"/>
          </p:cNvCxnSpPr>
          <p:nvPr/>
        </p:nvCxnSpPr>
        <p:spPr>
          <a:xfrm>
            <a:off x="6350000" y="236207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0" name="Google Shape;220;p25"/>
          <p:cNvCxnSpPr>
            <a:stCxn id="210" idx="6"/>
            <a:endCxn id="215" idx="2"/>
          </p:cNvCxnSpPr>
          <p:nvPr/>
        </p:nvCxnSpPr>
        <p:spPr>
          <a:xfrm>
            <a:off x="6350000" y="2362075"/>
            <a:ext cx="273000" cy="8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1" name="Google Shape;221;p25"/>
          <p:cNvCxnSpPr>
            <a:stCxn id="210" idx="6"/>
            <a:endCxn id="216" idx="2"/>
          </p:cNvCxnSpPr>
          <p:nvPr/>
        </p:nvCxnSpPr>
        <p:spPr>
          <a:xfrm>
            <a:off x="6350000" y="2362075"/>
            <a:ext cx="273000" cy="1491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2" name="Google Shape;222;p25"/>
          <p:cNvCxnSpPr>
            <a:stCxn id="211" idx="6"/>
            <a:endCxn id="213" idx="2"/>
          </p:cNvCxnSpPr>
          <p:nvPr/>
        </p:nvCxnSpPr>
        <p:spPr>
          <a:xfrm rot="10800000" flipH="1">
            <a:off x="6350000" y="2063875"/>
            <a:ext cx="273000" cy="8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3" name="Google Shape;223;p25"/>
          <p:cNvCxnSpPr>
            <a:stCxn id="211" idx="6"/>
            <a:endCxn id="214" idx="2"/>
          </p:cNvCxnSpPr>
          <p:nvPr/>
        </p:nvCxnSpPr>
        <p:spPr>
          <a:xfrm rot="10800000" flipH="1">
            <a:off x="6350000" y="266027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4" name="Google Shape;224;p25"/>
          <p:cNvCxnSpPr>
            <a:stCxn id="211" idx="6"/>
            <a:endCxn id="215" idx="2"/>
          </p:cNvCxnSpPr>
          <p:nvPr/>
        </p:nvCxnSpPr>
        <p:spPr>
          <a:xfrm>
            <a:off x="6350000" y="295877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5" name="Google Shape;225;p25"/>
          <p:cNvCxnSpPr>
            <a:stCxn id="211" idx="6"/>
            <a:endCxn id="216" idx="2"/>
          </p:cNvCxnSpPr>
          <p:nvPr/>
        </p:nvCxnSpPr>
        <p:spPr>
          <a:xfrm>
            <a:off x="6350000" y="2958775"/>
            <a:ext cx="273000" cy="8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6" name="Google Shape;226;p25"/>
          <p:cNvCxnSpPr>
            <a:stCxn id="212" idx="6"/>
            <a:endCxn id="213" idx="2"/>
          </p:cNvCxnSpPr>
          <p:nvPr/>
        </p:nvCxnSpPr>
        <p:spPr>
          <a:xfrm rot="10800000" flipH="1">
            <a:off x="6350000" y="2063875"/>
            <a:ext cx="273000" cy="1491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7" name="Google Shape;227;p25"/>
          <p:cNvCxnSpPr>
            <a:stCxn id="212" idx="6"/>
            <a:endCxn id="214" idx="2"/>
          </p:cNvCxnSpPr>
          <p:nvPr/>
        </p:nvCxnSpPr>
        <p:spPr>
          <a:xfrm rot="10800000" flipH="1">
            <a:off x="6350000" y="2660575"/>
            <a:ext cx="273000" cy="8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8" name="Google Shape;228;p25"/>
          <p:cNvCxnSpPr>
            <a:stCxn id="212" idx="6"/>
            <a:endCxn id="215" idx="2"/>
          </p:cNvCxnSpPr>
          <p:nvPr/>
        </p:nvCxnSpPr>
        <p:spPr>
          <a:xfrm rot="10800000" flipH="1">
            <a:off x="6350000" y="325697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29" name="Google Shape;229;p25"/>
          <p:cNvCxnSpPr>
            <a:endCxn id="216" idx="2"/>
          </p:cNvCxnSpPr>
          <p:nvPr/>
        </p:nvCxnSpPr>
        <p:spPr>
          <a:xfrm>
            <a:off x="6349900" y="355532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0" name="Google Shape;230;p25"/>
          <p:cNvCxnSpPr>
            <a:stCxn id="213" idx="6"/>
            <a:endCxn id="217" idx="2"/>
          </p:cNvCxnSpPr>
          <p:nvPr/>
        </p:nvCxnSpPr>
        <p:spPr>
          <a:xfrm>
            <a:off x="6991900" y="2063725"/>
            <a:ext cx="273000" cy="895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1" name="Google Shape;231;p25"/>
          <p:cNvCxnSpPr>
            <a:stCxn id="214" idx="6"/>
            <a:endCxn id="217" idx="2"/>
          </p:cNvCxnSpPr>
          <p:nvPr/>
        </p:nvCxnSpPr>
        <p:spPr>
          <a:xfrm>
            <a:off x="6991900" y="266042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2" name="Google Shape;232;p25"/>
          <p:cNvCxnSpPr>
            <a:stCxn id="215" idx="6"/>
            <a:endCxn id="217" idx="2"/>
          </p:cNvCxnSpPr>
          <p:nvPr/>
        </p:nvCxnSpPr>
        <p:spPr>
          <a:xfrm rot="10800000" flipH="1">
            <a:off x="6991900" y="2958625"/>
            <a:ext cx="273000" cy="29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3" name="Google Shape;233;p25"/>
          <p:cNvCxnSpPr>
            <a:stCxn id="216" idx="6"/>
            <a:endCxn id="217" idx="2"/>
          </p:cNvCxnSpPr>
          <p:nvPr/>
        </p:nvCxnSpPr>
        <p:spPr>
          <a:xfrm rot="10800000" flipH="1">
            <a:off x="6991900" y="2958925"/>
            <a:ext cx="273000" cy="894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4" name="Google Shape;234;p25"/>
          <p:cNvCxnSpPr>
            <a:stCxn id="207" idx="3"/>
            <a:endCxn id="208" idx="1"/>
          </p:cNvCxnSpPr>
          <p:nvPr/>
        </p:nvCxnSpPr>
        <p:spPr>
          <a:xfrm>
            <a:off x="1869223" y="2958760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5" name="Google Shape;235;p25"/>
          <p:cNvCxnSpPr>
            <a:stCxn id="208" idx="3"/>
            <a:endCxn id="209" idx="1"/>
          </p:cNvCxnSpPr>
          <p:nvPr/>
        </p:nvCxnSpPr>
        <p:spPr>
          <a:xfrm>
            <a:off x="3998250" y="2958771"/>
            <a:ext cx="646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36" name="Google Shape;236;p25"/>
          <p:cNvSpPr/>
          <p:nvPr/>
        </p:nvSpPr>
        <p:spPr>
          <a:xfrm>
            <a:off x="8044450" y="2732275"/>
            <a:ext cx="776100" cy="453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Raleway"/>
                <a:ea typeface="Raleway"/>
                <a:cs typeface="Raleway"/>
                <a:sym typeface="Raleway"/>
              </a:rPr>
              <a:t>Emotie</a:t>
            </a:r>
            <a:endParaRPr>
              <a:latin typeface="Raleway"/>
              <a:ea typeface="Raleway"/>
              <a:cs typeface="Raleway"/>
              <a:sym typeface="Raleway"/>
            </a:endParaRPr>
          </a:p>
        </p:txBody>
      </p:sp>
      <p:cxnSp>
        <p:nvCxnSpPr>
          <p:cNvPr id="237" name="Google Shape;237;p25"/>
          <p:cNvCxnSpPr>
            <a:stCxn id="209" idx="3"/>
            <a:endCxn id="210" idx="2"/>
          </p:cNvCxnSpPr>
          <p:nvPr/>
        </p:nvCxnSpPr>
        <p:spPr>
          <a:xfrm rot="10800000" flipH="1">
            <a:off x="5421125" y="2362075"/>
            <a:ext cx="55980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8" name="Google Shape;238;p25"/>
          <p:cNvCxnSpPr>
            <a:stCxn id="209" idx="3"/>
            <a:endCxn id="211" idx="2"/>
          </p:cNvCxnSpPr>
          <p:nvPr/>
        </p:nvCxnSpPr>
        <p:spPr>
          <a:xfrm>
            <a:off x="5421125" y="2958775"/>
            <a:ext cx="5598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39" name="Google Shape;239;p25"/>
          <p:cNvCxnSpPr>
            <a:stCxn id="209" idx="3"/>
            <a:endCxn id="212" idx="2"/>
          </p:cNvCxnSpPr>
          <p:nvPr/>
        </p:nvCxnSpPr>
        <p:spPr>
          <a:xfrm>
            <a:off x="5421125" y="2958775"/>
            <a:ext cx="559800" cy="59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40" name="Google Shape;240;p25"/>
          <p:cNvCxnSpPr>
            <a:endCxn id="236" idx="1"/>
          </p:cNvCxnSpPr>
          <p:nvPr/>
        </p:nvCxnSpPr>
        <p:spPr>
          <a:xfrm>
            <a:off x="7633750" y="2958775"/>
            <a:ext cx="410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41" name="Google Shape;241;p25"/>
          <p:cNvSpPr/>
          <p:nvPr/>
        </p:nvSpPr>
        <p:spPr>
          <a:xfrm>
            <a:off x="1834875" y="2546575"/>
            <a:ext cx="7155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Convolutie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2" name="Google Shape;242;p25"/>
          <p:cNvSpPr/>
          <p:nvPr/>
        </p:nvSpPr>
        <p:spPr>
          <a:xfrm>
            <a:off x="3913950" y="2546575"/>
            <a:ext cx="81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Max pooling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243" name="Google Shape;243;p25"/>
          <p:cNvSpPr/>
          <p:nvPr/>
        </p:nvSpPr>
        <p:spPr>
          <a:xfrm>
            <a:off x="5165700" y="2106925"/>
            <a:ext cx="815400" cy="36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latin typeface="Raleway"/>
                <a:ea typeface="Raleway"/>
                <a:cs typeface="Raleway"/>
                <a:sym typeface="Raleway"/>
              </a:rPr>
              <a:t>Flatten</a:t>
            </a:r>
            <a:endParaRPr sz="800">
              <a:latin typeface="Raleway"/>
              <a:ea typeface="Raleway"/>
              <a:cs typeface="Raleway"/>
              <a:sym typeface="Raleway"/>
            </a:endParaRPr>
          </a:p>
        </p:txBody>
      </p:sp>
      <p:pic>
        <p:nvPicPr>
          <p:cNvPr id="244" name="Google Shape;244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85538" y="4265871"/>
            <a:ext cx="3772932" cy="45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532</Words>
  <Application>Microsoft Office PowerPoint</Application>
  <PresentationFormat>On-screen Show (16:9)</PresentationFormat>
  <Paragraphs>99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Raleway</vt:lpstr>
      <vt:lpstr>Arial</vt:lpstr>
      <vt:lpstr>Lato</vt:lpstr>
      <vt:lpstr>Streamline</vt:lpstr>
      <vt:lpstr>Emotion detection</vt:lpstr>
      <vt:lpstr>Echipa</vt:lpstr>
      <vt:lpstr>Outline</vt:lpstr>
      <vt:lpstr>Problema</vt:lpstr>
      <vt:lpstr>Problema stiintifica</vt:lpstr>
      <vt:lpstr>Problema stiintifica</vt:lpstr>
      <vt:lpstr>Related work</vt:lpstr>
      <vt:lpstr>Solutia propusa</vt:lpstr>
      <vt:lpstr>Solutia propusa</vt:lpstr>
      <vt:lpstr>Experimente si rezultate</vt:lpstr>
      <vt:lpstr>Experimente si rezultate</vt:lpstr>
      <vt:lpstr>Experimente si rezultate</vt:lpstr>
      <vt:lpstr>DEMO</vt:lpstr>
      <vt:lpstr>Concluzii si pasii urmatori</vt:lpstr>
      <vt:lpstr>Concluzii si pasii urmatori</vt:lpstr>
      <vt:lpstr>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Emotion detection</dc:title>
  <cp:lastModifiedBy>Pleto</cp:lastModifiedBy>
  <cp:revision>1</cp:revision>
  <dcterms:modified xsi:type="dcterms:W3CDTF">2020-01-14T16:59:57Z</dcterms:modified>
</cp:coreProperties>
</file>